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sldIdLst>
    <p:sldId id="282" r:id="rId2"/>
    <p:sldId id="283" r:id="rId3"/>
    <p:sldId id="287" r:id="rId4"/>
    <p:sldId id="284" r:id="rId5"/>
    <p:sldId id="285" r:id="rId6"/>
    <p:sldId id="286" r:id="rId7"/>
    <p:sldId id="288" r:id="rId8"/>
    <p:sldId id="289" r:id="rId9"/>
    <p:sldId id="29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b-NO"/>
              <a:t>Klikk for å redigere tittelstil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E016143-E03C-4CFD-AFDC-14E5BDEA754C}" type="datetimeFigureOut">
              <a:rPr lang="en-US" smtClean="0"/>
              <a:t>11/4/2021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nb-NO" dirty="0"/>
          </a:p>
        </p:txBody>
      </p:sp>
      <p:sp>
        <p:nvSpPr>
          <p:cNvPr id="6" name="Slide Number Placeholder 5"/>
          <p:cNvSpPr>
            <a:spLocks noGrp="1"/>
          </p:cNvSpPr>
          <p:nvPr>
            <p:ph type="sldNum" sz="quarter" idx="12"/>
          </p:nvPr>
        </p:nvSpPr>
        <p:spPr>
          <a:xfrm>
            <a:off x="9896911" y="5410199"/>
            <a:ext cx="771089" cy="365125"/>
          </a:xfrm>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83121242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b-NO"/>
              <a:t>Klikk på ikonet for å legge til et bilde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E59FD0C-5451-4CA0-86AF-E70AE3279989}"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92860622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b-NO"/>
              <a:t>Klikk for å redigere tittelstil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E59FD0C-5451-4CA0-86AF-E70AE3279989}"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26139286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b-NO"/>
              <a:t>Klikk for å redigere tittelstil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E59FD0C-5451-4CA0-86AF-E70AE3279989}"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D0BEE4E4-E047-6A49-BCB9-4D06E7BA237B}" type="slidenum">
              <a:rPr lang="nb-NO" smtClean="0"/>
              <a:pPr/>
              <a:t>‹#›</a:t>
            </a:fld>
            <a:endParaRPr lang="nb-NO"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090588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b-NO"/>
              <a:t>Klikk for å redigere tittelstil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E59FD0C-5451-4CA0-86AF-E70AE3279989}"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87090468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b-NO"/>
              <a:t>Klikk for å redigere tittelstil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fld id="{0E59FD0C-5451-4CA0-86AF-E70AE3279989}"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369431386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b-NO"/>
              <a:t>Klikk for å redigere tittelstil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fld id="{0E59FD0C-5451-4CA0-86AF-E70AE3279989}"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316112047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302066896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84154393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rside lys - stående bilde">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a:t>Klikk på ikonet for å legge til et bilde</a:t>
            </a:r>
            <a:endParaRPr lang="nb-NO" dirty="0"/>
          </a:p>
        </p:txBody>
      </p:sp>
    </p:spTree>
    <p:extLst>
      <p:ext uri="{BB962C8B-B14F-4D97-AF65-F5344CB8AC3E}">
        <p14:creationId xmlns:p14="http://schemas.microsoft.com/office/powerpoint/2010/main" val="4842919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a:t>Klikk på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a:t>Klikk på ikonet for å legge til et bilde</a:t>
            </a:r>
            <a:endParaRPr lang="nb-NO" dirty="0"/>
          </a:p>
        </p:txBody>
      </p:sp>
    </p:spTree>
    <p:extLst>
      <p:ext uri="{BB962C8B-B14F-4D97-AF65-F5344CB8AC3E}">
        <p14:creationId xmlns:p14="http://schemas.microsoft.com/office/powerpoint/2010/main" val="26753682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19494204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ørk - stående bilde">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a:t>Klikk på ikonet for å legge til et bilde</a:t>
            </a:r>
            <a:endParaRPr lang="nb-NO" dirty="0"/>
          </a:p>
        </p:txBody>
      </p:sp>
    </p:spTree>
    <p:extLst>
      <p:ext uri="{BB962C8B-B14F-4D97-AF65-F5344CB8AC3E}">
        <p14:creationId xmlns:p14="http://schemas.microsoft.com/office/powerpoint/2010/main" val="142165059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side mørk -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a:t>Klikk på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a:t>Klikk på ikonet for å legge til et bilde</a:t>
            </a:r>
            <a:endParaRPr lang="nb-NO" dirty="0"/>
          </a:p>
        </p:txBody>
      </p:sp>
    </p:spTree>
    <p:extLst>
      <p:ext uri="{BB962C8B-B14F-4D97-AF65-F5344CB8AC3E}">
        <p14:creationId xmlns:p14="http://schemas.microsoft.com/office/powerpoint/2010/main" val="365969552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illeside lys - stående bilde">
    <p:bg>
      <p:bgRef idx="1001">
        <a:schemeClr val="bg1"/>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a:t>Klikk på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2387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illeside mørk - stående bilde">
    <p:bg>
      <p:bgRef idx="1001">
        <a:schemeClr val="bg2"/>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a:t>Klikk på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1"/>
                </a:solidFill>
              </a:defRPr>
            </a:lvl1pPr>
          </a:lstStyle>
          <a:p>
            <a:r>
              <a:rPr lang="nb-NO"/>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67583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kille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a:t>Klikk på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a:t>Klikk på ikonet for å legge til et bilde</a:t>
            </a:r>
            <a:endParaRPr lang="nb-NO" dirty="0"/>
          </a:p>
        </p:txBody>
      </p:sp>
    </p:spTree>
    <p:extLst>
      <p:ext uri="{BB962C8B-B14F-4D97-AF65-F5344CB8AC3E}">
        <p14:creationId xmlns:p14="http://schemas.microsoft.com/office/powerpoint/2010/main" val="40697338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killeside mørk - to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a:t>Klikk på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a:t>Klikk på ikonet for å legge til et bilde</a:t>
            </a:r>
            <a:endParaRPr lang="nb-NO" dirty="0"/>
          </a:p>
        </p:txBody>
      </p:sp>
    </p:spTree>
    <p:extLst>
      <p:ext uri="{BB962C8B-B14F-4D97-AF65-F5344CB8AC3E}">
        <p14:creationId xmlns:p14="http://schemas.microsoft.com/office/powerpoint/2010/main" val="86768831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side">
    <p:bg>
      <p:bgRef idx="1001">
        <a:schemeClr val="bg1"/>
      </p:bgRef>
    </p:bg>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0" y="0"/>
            <a:ext cx="12192000" cy="6858000"/>
          </a:xfrm>
        </p:spPr>
        <p:txBody>
          <a:bodyPr/>
          <a:lstStyle>
            <a:lvl1pPr marL="0" indent="0">
              <a:buNone/>
              <a:defRPr/>
            </a:lvl1pPr>
          </a:lstStyle>
          <a:p>
            <a:r>
              <a:rPr lang="nb-NO"/>
              <a:t>Klikk på ikonet for å legge til et bilde</a:t>
            </a:r>
            <a:endParaRPr lang="nb-NO" dirty="0"/>
          </a:p>
        </p:txBody>
      </p:sp>
    </p:spTree>
    <p:extLst>
      <p:ext uri="{BB962C8B-B14F-4D97-AF65-F5344CB8AC3E}">
        <p14:creationId xmlns:p14="http://schemas.microsoft.com/office/powerpoint/2010/main" val="79751539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sside lys">
    <p:bg>
      <p:bgRef idx="1001">
        <a:schemeClr val="bg1"/>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2"/>
                </a:solidFill>
              </a:defRPr>
            </a:lvl1pPr>
          </a:lstStyle>
          <a:p>
            <a:r>
              <a:rPr lang="nb-NO"/>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277612255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sside mørk">
    <p:bg>
      <p:bgRef idx="1001">
        <a:schemeClr val="bg2"/>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1"/>
                </a:solidFill>
              </a:defRPr>
            </a:lvl1pPr>
          </a:lstStyle>
          <a:p>
            <a:r>
              <a:rPr lang="nb-NO"/>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166997533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08A7C6C-0F39-4D70-8E8D-FE5B9C95FA73}"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412918906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82766707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b-NO"/>
              <a:t>Klikk for å redigere tittelstil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41410" y="3073397"/>
            <a:ext cx="4878391" cy="27178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3073397"/>
            <a:ext cx="4875210" cy="27178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0E59FD0C-5451-4CA0-86AF-E70AE3279989}" type="datetimeFigureOut">
              <a:rPr lang="en-US" smtClean="0"/>
              <a:t>11/4/2021</a:t>
            </a:fld>
            <a:endParaRPr lang="en-US"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390666685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54898805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11/4/2021</a:t>
            </a:fld>
            <a:endParaRPr lang="en-US"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2870204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6F53789A-C914-4DB1-8815-80B5EC7335C5}"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290433373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5E6440AA-91A0-436F-8FDB-C0F939DCAE21}"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6933823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59FD0C-5451-4CA0-86AF-E70AE3279989}" type="datetimeFigureOut">
              <a:rPr lang="en-US" smtClean="0"/>
              <a:t>11/4/2021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550443812"/>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662" r:id="rId19"/>
    <p:sldLayoutId id="2147483663" r:id="rId20"/>
    <p:sldLayoutId id="2147483664" r:id="rId21"/>
    <p:sldLayoutId id="2147483667" r:id="rId22"/>
    <p:sldLayoutId id="2147483668" r:id="rId23"/>
    <p:sldLayoutId id="2147483669" r:id="rId24"/>
    <p:sldLayoutId id="2147483670" r:id="rId25"/>
    <p:sldLayoutId id="2147483674" r:id="rId26"/>
    <p:sldLayoutId id="2147483675" r:id="rId27"/>
    <p:sldLayoutId id="2147483676" r:id="rId28"/>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uaV2RuAJTjQ?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3" name="Bild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90" y="1523"/>
            <a:ext cx="4007626" cy="1774209"/>
          </a:xfrm>
          <a:prstGeom prst="rect">
            <a:avLst/>
          </a:prstGeom>
        </p:spPr>
      </p:pic>
      <p:sp>
        <p:nvSpPr>
          <p:cNvPr id="16" name="Tittel 15"/>
          <p:cNvSpPr>
            <a:spLocks noGrp="1"/>
          </p:cNvSpPr>
          <p:nvPr>
            <p:ph type="ctrTitle"/>
          </p:nvPr>
        </p:nvSpPr>
        <p:spPr>
          <a:xfrm>
            <a:off x="1619511" y="2109531"/>
            <a:ext cx="5040000" cy="1258529"/>
          </a:xfrm>
        </p:spPr>
        <p:txBody>
          <a:bodyPr/>
          <a:lstStyle/>
          <a:p>
            <a:r>
              <a:rPr lang="nb-NO" dirty="0"/>
              <a:t>Datamaskinmatematikk</a:t>
            </a:r>
          </a:p>
        </p:txBody>
      </p:sp>
      <p:sp>
        <p:nvSpPr>
          <p:cNvPr id="17" name="Undertittel 16"/>
          <p:cNvSpPr>
            <a:spLocks noGrp="1"/>
          </p:cNvSpPr>
          <p:nvPr>
            <p:ph type="subTitle" idx="1"/>
          </p:nvPr>
        </p:nvSpPr>
        <p:spPr>
          <a:xfrm>
            <a:off x="1619512" y="3540757"/>
            <a:ext cx="5040000" cy="1050462"/>
          </a:xfrm>
        </p:spPr>
        <p:txBody>
          <a:bodyPr/>
          <a:lstStyle/>
          <a:p>
            <a:r>
              <a:rPr lang="nb-NO" dirty="0">
                <a:solidFill>
                  <a:schemeClr val="bg1"/>
                </a:solidFill>
              </a:rPr>
              <a:t>Aktiviteter uten datamaskin.</a:t>
            </a:r>
          </a:p>
        </p:txBody>
      </p:sp>
      <p:sp>
        <p:nvSpPr>
          <p:cNvPr id="18" name="Plassholder for tekst 17"/>
          <p:cNvSpPr>
            <a:spLocks noGrp="1"/>
          </p:cNvSpPr>
          <p:nvPr>
            <p:ph type="body" idx="10"/>
          </p:nvPr>
        </p:nvSpPr>
        <p:spPr>
          <a:xfrm>
            <a:off x="1619512" y="4920579"/>
            <a:ext cx="5040000" cy="908050"/>
          </a:xfrm>
        </p:spPr>
        <p:txBody>
          <a:bodyPr/>
          <a:lstStyle/>
          <a:p>
            <a:r>
              <a:rPr lang="nb-NO" dirty="0"/>
              <a:t>Erik Eikeland og Inge Olav Hauge</a:t>
            </a:r>
          </a:p>
          <a:p>
            <a:endParaRPr lang="nb-NO" dirty="0"/>
          </a:p>
          <a:p>
            <a:r>
              <a:rPr lang="nb-NO" dirty="0"/>
              <a:t>05. november 2021</a:t>
            </a:r>
          </a:p>
          <a:p>
            <a:endParaRPr lang="nb-NO" dirty="0"/>
          </a:p>
        </p:txBody>
      </p:sp>
    </p:spTree>
    <p:extLst>
      <p:ext uri="{BB962C8B-B14F-4D97-AF65-F5344CB8AC3E}">
        <p14:creationId xmlns:p14="http://schemas.microsoft.com/office/powerpoint/2010/main" val="198007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B6AC4E-1431-4382-8B7E-297B6DB9AEA3}"/>
              </a:ext>
            </a:extLst>
          </p:cNvPr>
          <p:cNvSpPr>
            <a:spLocks noGrp="1"/>
          </p:cNvSpPr>
          <p:nvPr>
            <p:ph type="title"/>
          </p:nvPr>
        </p:nvSpPr>
        <p:spPr>
          <a:xfrm>
            <a:off x="1141413" y="618518"/>
            <a:ext cx="9905998" cy="1183649"/>
          </a:xfrm>
        </p:spPr>
        <p:txBody>
          <a:bodyPr/>
          <a:lstStyle/>
          <a:p>
            <a:r>
              <a:rPr lang="nb-NO" dirty="0"/>
              <a:t>Sesjonens agenda.</a:t>
            </a:r>
          </a:p>
        </p:txBody>
      </p:sp>
      <p:sp>
        <p:nvSpPr>
          <p:cNvPr id="3" name="Plassholder for innhold 2">
            <a:extLst>
              <a:ext uri="{FF2B5EF4-FFF2-40B4-BE49-F238E27FC236}">
                <a16:creationId xmlns:a16="http://schemas.microsoft.com/office/drawing/2014/main" id="{CA8151FB-3DCF-4A46-8720-4C58DCF5511E}"/>
              </a:ext>
            </a:extLst>
          </p:cNvPr>
          <p:cNvSpPr>
            <a:spLocks noGrp="1"/>
          </p:cNvSpPr>
          <p:nvPr>
            <p:ph idx="1"/>
          </p:nvPr>
        </p:nvSpPr>
        <p:spPr>
          <a:xfrm>
            <a:off x="1141412" y="1518082"/>
            <a:ext cx="9905999" cy="4234648"/>
          </a:xfrm>
        </p:spPr>
        <p:txBody>
          <a:bodyPr>
            <a:noAutofit/>
          </a:bodyPr>
          <a:lstStyle/>
          <a:p>
            <a:pPr marL="0" indent="0">
              <a:buNone/>
            </a:pPr>
            <a:r>
              <a:rPr lang="nb-NO" sz="1800" dirty="0"/>
              <a:t>I denne sesjonen ser vi på aktiviteter knyttet til datamaskinens behandling av data. Aktivitetene vi skisserer er hentet fra csunplugged.org, en nettside for aktiviteter relatert til datamaskin uten datamaskin.</a:t>
            </a:r>
          </a:p>
          <a:p>
            <a:pPr marL="0" indent="0">
              <a:buNone/>
            </a:pPr>
            <a:r>
              <a:rPr lang="nb-NO" sz="1800" dirty="0"/>
              <a:t>Kategoriene vi ser på er.</a:t>
            </a:r>
          </a:p>
          <a:p>
            <a:pPr marL="457200" indent="-457200">
              <a:buFont typeface="+mj-lt"/>
              <a:buAutoNum type="arabicPeriod"/>
            </a:pPr>
            <a:r>
              <a:rPr lang="nb-NO" sz="1800" dirty="0"/>
              <a:t>Binære tallsystem</a:t>
            </a:r>
          </a:p>
          <a:p>
            <a:pPr marL="800100" lvl="1" indent="-457200">
              <a:buFont typeface="Arial" panose="020B0604020202020204" pitchFamily="34" charset="0"/>
              <a:buChar char="•"/>
            </a:pPr>
            <a:r>
              <a:rPr lang="nb-NO" sz="1800" dirty="0"/>
              <a:t>Telling og kryptering.</a:t>
            </a:r>
          </a:p>
          <a:p>
            <a:pPr marL="457200" indent="-457200">
              <a:buFont typeface="+mj-lt"/>
              <a:buAutoNum type="arabicPeriod"/>
            </a:pPr>
            <a:r>
              <a:rPr lang="nb-NO" sz="1800" dirty="0"/>
              <a:t>Søking og sortering</a:t>
            </a:r>
          </a:p>
          <a:p>
            <a:pPr marL="800100" lvl="1" indent="-457200">
              <a:buFont typeface="Arial" panose="020B0604020202020204" pitchFamily="34" charset="0"/>
              <a:buChar char="•"/>
            </a:pPr>
            <a:r>
              <a:rPr lang="nb-NO" sz="1800" dirty="0"/>
              <a:t>Ordnete og uordnete søk</a:t>
            </a:r>
          </a:p>
          <a:p>
            <a:pPr marL="800100" lvl="1" indent="-457200">
              <a:buFont typeface="Arial" panose="020B0604020202020204" pitchFamily="34" charset="0"/>
              <a:buChar char="•"/>
            </a:pPr>
            <a:r>
              <a:rPr lang="nb-NO" sz="1800" dirty="0"/>
              <a:t>Sekvensielle og binære søk. </a:t>
            </a:r>
          </a:p>
          <a:p>
            <a:pPr marL="457200" indent="-457200">
              <a:buFont typeface="+mj-lt"/>
              <a:buAutoNum type="arabicPeriod"/>
            </a:pPr>
            <a:r>
              <a:rPr lang="nb-NO" sz="1800" dirty="0"/>
              <a:t>Feilsøking</a:t>
            </a:r>
          </a:p>
          <a:p>
            <a:pPr marL="457200" indent="-457200">
              <a:buFont typeface="+mj-lt"/>
              <a:buAutoNum type="arabicPeriod"/>
            </a:pPr>
            <a:r>
              <a:rPr lang="nb-NO" sz="1800" dirty="0"/>
              <a:t>Bildeelement</a:t>
            </a:r>
          </a:p>
        </p:txBody>
      </p:sp>
      <p:sp>
        <p:nvSpPr>
          <p:cNvPr id="4" name="Plassholder for bunntekst 3">
            <a:extLst>
              <a:ext uri="{FF2B5EF4-FFF2-40B4-BE49-F238E27FC236}">
                <a16:creationId xmlns:a16="http://schemas.microsoft.com/office/drawing/2014/main" id="{876FAB09-1D3B-4924-B583-2588B22CA90F}"/>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954CF398-0F37-4802-994C-AE5792875DAE}"/>
              </a:ext>
            </a:extLst>
          </p:cNvPr>
          <p:cNvSpPr>
            <a:spLocks noGrp="1"/>
          </p:cNvSpPr>
          <p:nvPr>
            <p:ph type="sldNum" sz="quarter" idx="12"/>
          </p:nvPr>
        </p:nvSpPr>
        <p:spPr/>
        <p:txBody>
          <a:bodyPr>
            <a:normAutofit/>
          </a:bodyPr>
          <a:lstStyle/>
          <a:p>
            <a:fld id="{D0BEE4E4-E047-6A49-BCB9-4D06E7BA237B}" type="slidenum">
              <a:rPr lang="nb-NO" smtClean="0"/>
              <a:pPr/>
              <a:t>2</a:t>
            </a:fld>
            <a:endParaRPr lang="nb-NO" dirty="0"/>
          </a:p>
        </p:txBody>
      </p:sp>
    </p:spTree>
    <p:extLst>
      <p:ext uri="{BB962C8B-B14F-4D97-AF65-F5344CB8AC3E}">
        <p14:creationId xmlns:p14="http://schemas.microsoft.com/office/powerpoint/2010/main" val="194959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B6AC4E-1431-4382-8B7E-297B6DB9AEA3}"/>
              </a:ext>
            </a:extLst>
          </p:cNvPr>
          <p:cNvSpPr>
            <a:spLocks noGrp="1"/>
          </p:cNvSpPr>
          <p:nvPr>
            <p:ph type="title"/>
          </p:nvPr>
        </p:nvSpPr>
        <p:spPr/>
        <p:txBody>
          <a:bodyPr/>
          <a:lstStyle/>
          <a:p>
            <a:r>
              <a:rPr lang="nb-NO" dirty="0"/>
              <a:t>Datamaskinens begrensninger og muligheter.</a:t>
            </a:r>
          </a:p>
        </p:txBody>
      </p:sp>
      <p:sp>
        <p:nvSpPr>
          <p:cNvPr id="3" name="Plassholder for innhold 2">
            <a:extLst>
              <a:ext uri="{FF2B5EF4-FFF2-40B4-BE49-F238E27FC236}">
                <a16:creationId xmlns:a16="http://schemas.microsoft.com/office/drawing/2014/main" id="{CA8151FB-3DCF-4A46-8720-4C58DCF5511E}"/>
              </a:ext>
            </a:extLst>
          </p:cNvPr>
          <p:cNvSpPr>
            <a:spLocks noGrp="1"/>
          </p:cNvSpPr>
          <p:nvPr>
            <p:ph idx="1"/>
          </p:nvPr>
        </p:nvSpPr>
        <p:spPr/>
        <p:txBody>
          <a:bodyPr>
            <a:normAutofit fontScale="77500" lnSpcReduction="20000"/>
          </a:bodyPr>
          <a:lstStyle/>
          <a:p>
            <a:r>
              <a:rPr lang="nb-NO" sz="2400" dirty="0"/>
              <a:t>En datamaskin er en mekanisme </a:t>
            </a:r>
            <a:r>
              <a:rPr lang="nb-NO" dirty="0"/>
              <a:t>som kan</a:t>
            </a:r>
            <a:r>
              <a:rPr lang="nb-NO" sz="2400" dirty="0"/>
              <a:t> skille mellom to størrelser i form av:</a:t>
            </a:r>
          </a:p>
          <a:p>
            <a:pPr lvl="1">
              <a:buFont typeface="Arial" panose="020B0604020202020204" pitchFamily="34" charset="0"/>
              <a:buChar char="•"/>
            </a:pPr>
            <a:r>
              <a:rPr lang="nb-NO" sz="2400" dirty="0"/>
              <a:t>Av og på</a:t>
            </a:r>
          </a:p>
          <a:p>
            <a:pPr lvl="1">
              <a:buFont typeface="Arial" panose="020B0604020202020204" pitchFamily="34" charset="0"/>
              <a:buChar char="•"/>
            </a:pPr>
            <a:r>
              <a:rPr lang="nb-NO" sz="2400" dirty="0"/>
              <a:t>«Opp/ned»</a:t>
            </a:r>
          </a:p>
          <a:p>
            <a:pPr lvl="1">
              <a:buFont typeface="Arial" panose="020B0604020202020204" pitchFamily="34" charset="0"/>
              <a:buChar char="•"/>
            </a:pPr>
            <a:r>
              <a:rPr lang="nb-NO" sz="2400" dirty="0"/>
              <a:t>Ikke signal eller signal</a:t>
            </a:r>
          </a:p>
          <a:p>
            <a:pPr lvl="1">
              <a:buFont typeface="Arial" panose="020B0604020202020204" pitchFamily="34" charset="0"/>
              <a:buChar char="•"/>
            </a:pPr>
            <a:r>
              <a:rPr lang="nb-NO" sz="2400" dirty="0"/>
              <a:t>0 eller 1</a:t>
            </a:r>
          </a:p>
          <a:p>
            <a:pPr marL="457200" lvl="1" indent="0">
              <a:buNone/>
            </a:pPr>
            <a:endParaRPr lang="nb-NO" sz="2400" dirty="0"/>
          </a:p>
          <a:p>
            <a:pPr marL="457200" lvl="1" indent="0">
              <a:buNone/>
            </a:pPr>
            <a:r>
              <a:rPr lang="nb-NO" sz="2400" dirty="0"/>
              <a:t>Dette betyr at alt en datamaskin kan gjøre må kunne instrueres gjennom kode gitt ved 0 og 1. En slik informasjonsbærende enhet kalles en bit. </a:t>
            </a:r>
          </a:p>
          <a:p>
            <a:pPr marL="457200" lvl="1" indent="0">
              <a:buNone/>
            </a:pPr>
            <a:endParaRPr lang="nb-NO" sz="2400" dirty="0"/>
          </a:p>
          <a:p>
            <a:pPr marL="457200" lvl="1" indent="0">
              <a:buNone/>
            </a:pPr>
            <a:r>
              <a:rPr lang="nb-NO" sz="2400" dirty="0"/>
              <a:t>Fordelen datamaskinen har er at den kan behandle milliarder av bits i sekundet.</a:t>
            </a:r>
          </a:p>
          <a:p>
            <a:pPr marL="457200" lvl="1" indent="0">
              <a:buNone/>
            </a:pPr>
            <a:endParaRPr lang="nb-NO" sz="2400" dirty="0"/>
          </a:p>
          <a:p>
            <a:pPr marL="457200" lvl="1" indent="0">
              <a:buNone/>
            </a:pPr>
            <a:endParaRPr lang="nb-NO" sz="2400" dirty="0"/>
          </a:p>
        </p:txBody>
      </p:sp>
      <p:sp>
        <p:nvSpPr>
          <p:cNvPr id="4" name="Plassholder for bunntekst 3">
            <a:extLst>
              <a:ext uri="{FF2B5EF4-FFF2-40B4-BE49-F238E27FC236}">
                <a16:creationId xmlns:a16="http://schemas.microsoft.com/office/drawing/2014/main" id="{876FAB09-1D3B-4924-B583-2588B22CA90F}"/>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954CF398-0F37-4802-994C-AE5792875DAE}"/>
              </a:ext>
            </a:extLst>
          </p:cNvPr>
          <p:cNvSpPr>
            <a:spLocks noGrp="1"/>
          </p:cNvSpPr>
          <p:nvPr>
            <p:ph type="sldNum" sz="quarter" idx="12"/>
          </p:nvPr>
        </p:nvSpPr>
        <p:spPr/>
        <p:txBody>
          <a:bodyPr>
            <a:normAutofit/>
          </a:bodyPr>
          <a:lstStyle/>
          <a:p>
            <a:fld id="{D0BEE4E4-E047-6A49-BCB9-4D06E7BA237B}" type="slidenum">
              <a:rPr lang="nb-NO" smtClean="0"/>
              <a:pPr/>
              <a:t>3</a:t>
            </a:fld>
            <a:endParaRPr lang="nb-NO" dirty="0"/>
          </a:p>
        </p:txBody>
      </p:sp>
    </p:spTree>
    <p:extLst>
      <p:ext uri="{BB962C8B-B14F-4D97-AF65-F5344CB8AC3E}">
        <p14:creationId xmlns:p14="http://schemas.microsoft.com/office/powerpoint/2010/main" val="183484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C4DC6C-E973-4064-888B-B0DC6F3C8C8F}"/>
              </a:ext>
            </a:extLst>
          </p:cNvPr>
          <p:cNvSpPr>
            <a:spLocks noGrp="1"/>
          </p:cNvSpPr>
          <p:nvPr>
            <p:ph type="title"/>
          </p:nvPr>
        </p:nvSpPr>
        <p:spPr/>
        <p:txBody>
          <a:bodyPr/>
          <a:lstStyle/>
          <a:p>
            <a:r>
              <a:rPr lang="nb-NO" dirty="0"/>
              <a:t>Telling</a:t>
            </a:r>
          </a:p>
        </p:txBody>
      </p:sp>
      <p:pic>
        <p:nvPicPr>
          <p:cNvPr id="6" name="Plassholder for innhold 5">
            <a:extLst>
              <a:ext uri="{FF2B5EF4-FFF2-40B4-BE49-F238E27FC236}">
                <a16:creationId xmlns:a16="http://schemas.microsoft.com/office/drawing/2014/main" id="{FD46ACDF-19CA-4D79-97C3-11956BA49893}"/>
              </a:ext>
            </a:extLst>
          </p:cNvPr>
          <p:cNvPicPr>
            <a:picLocks noGrp="1" noChangeAspect="1"/>
          </p:cNvPicPr>
          <p:nvPr>
            <p:ph idx="1"/>
          </p:nvPr>
        </p:nvPicPr>
        <p:blipFill>
          <a:blip r:embed="rId2"/>
          <a:stretch>
            <a:fillRect/>
          </a:stretch>
        </p:blipFill>
        <p:spPr>
          <a:xfrm>
            <a:off x="5845743" y="-2081"/>
            <a:ext cx="6342344" cy="6150774"/>
          </a:xfrm>
          <a:prstGeom prst="rect">
            <a:avLst/>
          </a:prstGeom>
        </p:spPr>
      </p:pic>
      <p:sp>
        <p:nvSpPr>
          <p:cNvPr id="5" name="Plassholder for lysbildenummer 4">
            <a:extLst>
              <a:ext uri="{FF2B5EF4-FFF2-40B4-BE49-F238E27FC236}">
                <a16:creationId xmlns:a16="http://schemas.microsoft.com/office/drawing/2014/main" id="{8CC739A2-26A8-43F1-B80D-9363B77C0B26}"/>
              </a:ext>
            </a:extLst>
          </p:cNvPr>
          <p:cNvSpPr>
            <a:spLocks noGrp="1"/>
          </p:cNvSpPr>
          <p:nvPr>
            <p:ph type="sldNum" sz="quarter" idx="12"/>
          </p:nvPr>
        </p:nvSpPr>
        <p:spPr/>
        <p:txBody>
          <a:bodyPr>
            <a:normAutofit/>
          </a:bodyPr>
          <a:lstStyle/>
          <a:p>
            <a:fld id="{D0BEE4E4-E047-6A49-BCB9-4D06E7BA237B}" type="slidenum">
              <a:rPr lang="nb-NO" smtClean="0"/>
              <a:pPr/>
              <a:t>4</a:t>
            </a:fld>
            <a:endParaRPr lang="nb-NO" dirty="0"/>
          </a:p>
        </p:txBody>
      </p:sp>
      <p:sp>
        <p:nvSpPr>
          <p:cNvPr id="7" name="TekstSylinder 6">
            <a:extLst>
              <a:ext uri="{FF2B5EF4-FFF2-40B4-BE49-F238E27FC236}">
                <a16:creationId xmlns:a16="http://schemas.microsoft.com/office/drawing/2014/main" id="{C24C39C8-05D8-49DC-ABF9-1BD1323297C4}"/>
              </a:ext>
            </a:extLst>
          </p:cNvPr>
          <p:cNvSpPr txBox="1"/>
          <p:nvPr/>
        </p:nvSpPr>
        <p:spPr>
          <a:xfrm>
            <a:off x="630217" y="1919144"/>
            <a:ext cx="5215526" cy="2308324"/>
          </a:xfrm>
          <a:prstGeom prst="rect">
            <a:avLst/>
          </a:prstGeom>
          <a:noFill/>
        </p:spPr>
        <p:txBody>
          <a:bodyPr wrap="square" rtlCol="0">
            <a:spAutoFit/>
          </a:bodyPr>
          <a:lstStyle/>
          <a:p>
            <a:r>
              <a:rPr lang="nb-NO" sz="2400" dirty="0"/>
              <a:t>Hva kan en datamaskin gjøre ved bare å skille mellom 0 og 1?</a:t>
            </a:r>
          </a:p>
          <a:p>
            <a:endParaRPr lang="nb-NO" sz="2400" dirty="0"/>
          </a:p>
          <a:p>
            <a:endParaRPr lang="nb-NO" sz="2400" dirty="0"/>
          </a:p>
          <a:p>
            <a:r>
              <a:rPr lang="nb-NO" sz="2400" dirty="0"/>
              <a:t>I vår første aktivitet skal vi lære å telle som en datamaskin!</a:t>
            </a:r>
          </a:p>
        </p:txBody>
      </p:sp>
    </p:spTree>
    <p:extLst>
      <p:ext uri="{BB962C8B-B14F-4D97-AF65-F5344CB8AC3E}">
        <p14:creationId xmlns:p14="http://schemas.microsoft.com/office/powerpoint/2010/main" val="375054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EEC396-DEE2-42A4-9F54-B9EB79397F68}"/>
              </a:ext>
            </a:extLst>
          </p:cNvPr>
          <p:cNvSpPr>
            <a:spLocks noGrp="1"/>
          </p:cNvSpPr>
          <p:nvPr>
            <p:ph type="title"/>
          </p:nvPr>
        </p:nvSpPr>
        <p:spPr/>
        <p:txBody>
          <a:bodyPr/>
          <a:lstStyle/>
          <a:p>
            <a:r>
              <a:rPr lang="nb-NO" dirty="0"/>
              <a:t>Kryptering</a:t>
            </a:r>
          </a:p>
        </p:txBody>
      </p:sp>
      <p:sp>
        <p:nvSpPr>
          <p:cNvPr id="3" name="Plassholder for innhold 2">
            <a:extLst>
              <a:ext uri="{FF2B5EF4-FFF2-40B4-BE49-F238E27FC236}">
                <a16:creationId xmlns:a16="http://schemas.microsoft.com/office/drawing/2014/main" id="{5CF67066-44FD-41C0-956E-2668578E059E}"/>
              </a:ext>
            </a:extLst>
          </p:cNvPr>
          <p:cNvSpPr>
            <a:spLocks noGrp="1"/>
          </p:cNvSpPr>
          <p:nvPr>
            <p:ph idx="1"/>
          </p:nvPr>
        </p:nvSpPr>
        <p:spPr>
          <a:xfrm>
            <a:off x="907630" y="1800000"/>
            <a:ext cx="5442234" cy="5058000"/>
          </a:xfrm>
        </p:spPr>
        <p:txBody>
          <a:bodyPr>
            <a:normAutofit/>
          </a:bodyPr>
          <a:lstStyle/>
          <a:p>
            <a:pPr marL="0" indent="0">
              <a:buNone/>
            </a:pPr>
            <a:r>
              <a:rPr lang="nb-NO" sz="2400" dirty="0"/>
              <a:t>Ok, så datamaskinen kan telle. </a:t>
            </a:r>
          </a:p>
          <a:p>
            <a:pPr marL="0" indent="0">
              <a:buNone/>
            </a:pPr>
            <a:r>
              <a:rPr lang="nb-NO" sz="2400" dirty="0"/>
              <a:t>Kan den finne andre datastrukturer?</a:t>
            </a:r>
          </a:p>
          <a:p>
            <a:pPr marL="0" indent="0">
              <a:buNone/>
            </a:pPr>
            <a:r>
              <a:rPr lang="nb-NO" sz="2400" dirty="0"/>
              <a:t>Hva med bokstaver?</a:t>
            </a:r>
          </a:p>
          <a:p>
            <a:pPr marL="0" indent="0">
              <a:buNone/>
            </a:pPr>
            <a:endParaRPr lang="nb-NO" sz="2400" dirty="0"/>
          </a:p>
          <a:p>
            <a:pPr marL="0" indent="0">
              <a:buNone/>
            </a:pPr>
            <a:r>
              <a:rPr lang="nb-NO" sz="2400" dirty="0"/>
              <a:t>I denne aktiviteten skal dere dekode binære signaler til tekst!</a:t>
            </a:r>
          </a:p>
        </p:txBody>
      </p:sp>
      <p:sp>
        <p:nvSpPr>
          <p:cNvPr id="5" name="Plassholder for lysbildenummer 4">
            <a:extLst>
              <a:ext uri="{FF2B5EF4-FFF2-40B4-BE49-F238E27FC236}">
                <a16:creationId xmlns:a16="http://schemas.microsoft.com/office/drawing/2014/main" id="{8CD75983-1999-47B2-BCCC-8FF7ADF5B2EF}"/>
              </a:ext>
            </a:extLst>
          </p:cNvPr>
          <p:cNvSpPr>
            <a:spLocks noGrp="1"/>
          </p:cNvSpPr>
          <p:nvPr>
            <p:ph type="sldNum" sz="quarter" idx="12"/>
          </p:nvPr>
        </p:nvSpPr>
        <p:spPr/>
        <p:txBody>
          <a:bodyPr>
            <a:normAutofit/>
          </a:bodyPr>
          <a:lstStyle/>
          <a:p>
            <a:fld id="{D0BEE4E4-E047-6A49-BCB9-4D06E7BA237B}" type="slidenum">
              <a:rPr lang="nb-NO" smtClean="0"/>
              <a:pPr/>
              <a:t>5</a:t>
            </a:fld>
            <a:endParaRPr lang="nb-NO" dirty="0"/>
          </a:p>
        </p:txBody>
      </p:sp>
      <p:pic>
        <p:nvPicPr>
          <p:cNvPr id="11" name="Bilde 10">
            <a:extLst>
              <a:ext uri="{FF2B5EF4-FFF2-40B4-BE49-F238E27FC236}">
                <a16:creationId xmlns:a16="http://schemas.microsoft.com/office/drawing/2014/main" id="{A437563A-1949-47AC-8FA4-D14D8A38A286}"/>
              </a:ext>
            </a:extLst>
          </p:cNvPr>
          <p:cNvPicPr>
            <a:picLocks noChangeAspect="1"/>
          </p:cNvPicPr>
          <p:nvPr/>
        </p:nvPicPr>
        <p:blipFill>
          <a:blip r:embed="rId2"/>
          <a:stretch>
            <a:fillRect/>
          </a:stretch>
        </p:blipFill>
        <p:spPr>
          <a:xfrm>
            <a:off x="8148285" y="672919"/>
            <a:ext cx="5748528" cy="6670548"/>
          </a:xfrm>
          <a:prstGeom prst="rect">
            <a:avLst/>
          </a:prstGeom>
        </p:spPr>
      </p:pic>
    </p:spTree>
    <p:extLst>
      <p:ext uri="{BB962C8B-B14F-4D97-AF65-F5344CB8AC3E}">
        <p14:creationId xmlns:p14="http://schemas.microsoft.com/office/powerpoint/2010/main" val="33340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C53CB8-4A99-4065-A5E0-279C87FB4C81}"/>
              </a:ext>
            </a:extLst>
          </p:cNvPr>
          <p:cNvSpPr>
            <a:spLocks noGrp="1"/>
          </p:cNvSpPr>
          <p:nvPr>
            <p:ph type="title"/>
          </p:nvPr>
        </p:nvSpPr>
        <p:spPr>
          <a:xfrm>
            <a:off x="1230189" y="0"/>
            <a:ext cx="9905998" cy="1478570"/>
          </a:xfrm>
        </p:spPr>
        <p:txBody>
          <a:bodyPr/>
          <a:lstStyle/>
          <a:p>
            <a:r>
              <a:rPr lang="nb-NO" dirty="0"/>
              <a:t>Søk og sorter!</a:t>
            </a:r>
          </a:p>
        </p:txBody>
      </p:sp>
      <p:sp>
        <p:nvSpPr>
          <p:cNvPr id="3" name="Plassholder for innhold 2">
            <a:extLst>
              <a:ext uri="{FF2B5EF4-FFF2-40B4-BE49-F238E27FC236}">
                <a16:creationId xmlns:a16="http://schemas.microsoft.com/office/drawing/2014/main" id="{21437EE8-FA49-49E0-BDDF-660BAC3013E9}"/>
              </a:ext>
            </a:extLst>
          </p:cNvPr>
          <p:cNvSpPr>
            <a:spLocks noGrp="1"/>
          </p:cNvSpPr>
          <p:nvPr>
            <p:ph idx="1"/>
          </p:nvPr>
        </p:nvSpPr>
        <p:spPr>
          <a:xfrm>
            <a:off x="1055812" y="1275331"/>
            <a:ext cx="9905999" cy="4790505"/>
          </a:xfrm>
        </p:spPr>
        <p:txBody>
          <a:bodyPr>
            <a:noAutofit/>
          </a:bodyPr>
          <a:lstStyle/>
          <a:p>
            <a:pPr marL="0" indent="0">
              <a:buNone/>
            </a:pPr>
            <a:r>
              <a:rPr lang="nb-NO" sz="2000" dirty="0"/>
              <a:t>Søking</a:t>
            </a:r>
          </a:p>
          <a:p>
            <a:pPr marL="0" indent="0">
              <a:buNone/>
            </a:pPr>
            <a:r>
              <a:rPr lang="nb-NO" sz="2000" dirty="0"/>
              <a:t>En datamaskin kan lagre store mengder data, men har ingen bevissthet om hva som er lagret. Hver gang en datamaskin skal finne frem et datapunkt må den lete. Den kan se på et datapunkt, avgjøre om det er dette den er på jakt etter eller ikke. Når den er ferdig husker den ikke hva den har gjort. </a:t>
            </a:r>
          </a:p>
          <a:p>
            <a:pPr marL="0" indent="0">
              <a:buNone/>
            </a:pPr>
            <a:endParaRPr lang="nb-NO" sz="2000" dirty="0"/>
          </a:p>
          <a:p>
            <a:pPr marL="0" indent="0">
              <a:buNone/>
            </a:pPr>
            <a:r>
              <a:rPr lang="nb-NO" sz="2000" dirty="0"/>
              <a:t>To viktige arketyper for å søke i et datasett er </a:t>
            </a:r>
            <a:r>
              <a:rPr lang="nb-NO" sz="2000" i="1" u="sng" dirty="0"/>
              <a:t>sekvensielle søk</a:t>
            </a:r>
            <a:r>
              <a:rPr lang="nb-NO" sz="2000" dirty="0"/>
              <a:t> og </a:t>
            </a:r>
            <a:r>
              <a:rPr lang="nb-NO" sz="2000" i="1" u="sng" dirty="0"/>
              <a:t>binære søk</a:t>
            </a:r>
            <a:r>
              <a:rPr lang="nb-NO" sz="2000" dirty="0"/>
              <a:t>.</a:t>
            </a:r>
          </a:p>
          <a:p>
            <a:pPr marL="0" indent="0">
              <a:buNone/>
            </a:pPr>
            <a:r>
              <a:rPr lang="nb-NO" sz="2000" dirty="0"/>
              <a:t>Sekvensielle søk brukes på usorterte datastrukturer, mens binære søk brukes på strukturerte datastrukturer.</a:t>
            </a:r>
          </a:p>
          <a:p>
            <a:pPr marL="0" indent="0">
              <a:buNone/>
            </a:pPr>
            <a:r>
              <a:rPr lang="nb-NO" sz="2000" dirty="0"/>
              <a:t>I denne aktiviteten skal vi søke etter en 10 i kortstokken. </a:t>
            </a:r>
          </a:p>
        </p:txBody>
      </p:sp>
      <p:sp>
        <p:nvSpPr>
          <p:cNvPr id="5" name="Plassholder for lysbildenummer 4">
            <a:extLst>
              <a:ext uri="{FF2B5EF4-FFF2-40B4-BE49-F238E27FC236}">
                <a16:creationId xmlns:a16="http://schemas.microsoft.com/office/drawing/2014/main" id="{9531C5AB-5B09-4531-A9C3-9B65F7EF567B}"/>
              </a:ext>
            </a:extLst>
          </p:cNvPr>
          <p:cNvSpPr>
            <a:spLocks noGrp="1"/>
          </p:cNvSpPr>
          <p:nvPr>
            <p:ph type="sldNum" sz="quarter" idx="12"/>
          </p:nvPr>
        </p:nvSpPr>
        <p:spPr/>
        <p:txBody>
          <a:bodyPr>
            <a:normAutofit/>
          </a:bodyPr>
          <a:lstStyle/>
          <a:p>
            <a:fld id="{D0BEE4E4-E047-6A49-BCB9-4D06E7BA237B}" type="slidenum">
              <a:rPr lang="nb-NO" smtClean="0"/>
              <a:pPr/>
              <a:t>6</a:t>
            </a:fld>
            <a:endParaRPr lang="nb-NO" dirty="0"/>
          </a:p>
        </p:txBody>
      </p:sp>
    </p:spTree>
    <p:extLst>
      <p:ext uri="{BB962C8B-B14F-4D97-AF65-F5344CB8AC3E}">
        <p14:creationId xmlns:p14="http://schemas.microsoft.com/office/powerpoint/2010/main" val="306161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C53CB8-4A99-4065-A5E0-279C87FB4C81}"/>
              </a:ext>
            </a:extLst>
          </p:cNvPr>
          <p:cNvSpPr>
            <a:spLocks noGrp="1"/>
          </p:cNvSpPr>
          <p:nvPr>
            <p:ph type="title"/>
          </p:nvPr>
        </p:nvSpPr>
        <p:spPr>
          <a:xfrm>
            <a:off x="809976" y="131935"/>
            <a:ext cx="9905998" cy="1478570"/>
          </a:xfrm>
        </p:spPr>
        <p:txBody>
          <a:bodyPr/>
          <a:lstStyle/>
          <a:p>
            <a:r>
              <a:rPr lang="nb-NO" dirty="0"/>
              <a:t>Sorterte datasett gjør søking lettere.</a:t>
            </a:r>
          </a:p>
        </p:txBody>
      </p:sp>
      <p:sp>
        <p:nvSpPr>
          <p:cNvPr id="3" name="Plassholder for innhold 2">
            <a:extLst>
              <a:ext uri="{FF2B5EF4-FFF2-40B4-BE49-F238E27FC236}">
                <a16:creationId xmlns:a16="http://schemas.microsoft.com/office/drawing/2014/main" id="{21437EE8-FA49-49E0-BDDF-660BAC3013E9}"/>
              </a:ext>
            </a:extLst>
          </p:cNvPr>
          <p:cNvSpPr>
            <a:spLocks noGrp="1"/>
          </p:cNvSpPr>
          <p:nvPr>
            <p:ph idx="1"/>
          </p:nvPr>
        </p:nvSpPr>
        <p:spPr>
          <a:xfrm>
            <a:off x="809976" y="1354730"/>
            <a:ext cx="6105174" cy="5058000"/>
          </a:xfrm>
        </p:spPr>
        <p:txBody>
          <a:bodyPr>
            <a:normAutofit/>
          </a:bodyPr>
          <a:lstStyle/>
          <a:p>
            <a:pPr marL="0" indent="0">
              <a:buNone/>
            </a:pPr>
            <a:r>
              <a:rPr lang="nb-NO" sz="2400" dirty="0"/>
              <a:t>Sortering er vanskelig for en datamaskin.</a:t>
            </a:r>
          </a:p>
          <a:p>
            <a:pPr marL="0" indent="0">
              <a:buNone/>
            </a:pPr>
            <a:r>
              <a:rPr lang="nb-NO" sz="2400" dirty="0"/>
              <a:t>Datamaskinen har ikke den samme oversikten som oss. Den kan se på to og to datapunkt og avgjøre om de er rett sortert. Å sortere et helt datasett krever mange operasjoner. Heldigvis er datamaskinen rask og kan parallell-prosessere enkle operasjoner.</a:t>
            </a:r>
          </a:p>
          <a:p>
            <a:pPr marL="0" indent="0">
              <a:buNone/>
            </a:pPr>
            <a:endParaRPr lang="nb-NO" sz="2400" dirty="0"/>
          </a:p>
          <a:p>
            <a:pPr marL="0" indent="0">
              <a:buNone/>
            </a:pPr>
            <a:r>
              <a:rPr lang="nb-NO" sz="2400" dirty="0"/>
              <a:t>I denne aktiviteten skal vi se på en artig måte å sortere et datasett! </a:t>
            </a:r>
          </a:p>
        </p:txBody>
      </p:sp>
      <p:sp>
        <p:nvSpPr>
          <p:cNvPr id="5" name="Plassholder for lysbildenummer 4">
            <a:extLst>
              <a:ext uri="{FF2B5EF4-FFF2-40B4-BE49-F238E27FC236}">
                <a16:creationId xmlns:a16="http://schemas.microsoft.com/office/drawing/2014/main" id="{9531C5AB-5B09-4531-A9C3-9B65F7EF567B}"/>
              </a:ext>
            </a:extLst>
          </p:cNvPr>
          <p:cNvSpPr>
            <a:spLocks noGrp="1"/>
          </p:cNvSpPr>
          <p:nvPr>
            <p:ph type="sldNum" sz="quarter" idx="12"/>
          </p:nvPr>
        </p:nvSpPr>
        <p:spPr/>
        <p:txBody>
          <a:bodyPr>
            <a:normAutofit/>
          </a:bodyPr>
          <a:lstStyle/>
          <a:p>
            <a:fld id="{D0BEE4E4-E047-6A49-BCB9-4D06E7BA237B}" type="slidenum">
              <a:rPr lang="nb-NO" smtClean="0"/>
              <a:pPr/>
              <a:t>7</a:t>
            </a:fld>
            <a:endParaRPr lang="nb-NO" dirty="0"/>
          </a:p>
        </p:txBody>
      </p:sp>
      <p:pic>
        <p:nvPicPr>
          <p:cNvPr id="6" name="Bilde 5">
            <a:extLst>
              <a:ext uri="{FF2B5EF4-FFF2-40B4-BE49-F238E27FC236}">
                <a16:creationId xmlns:a16="http://schemas.microsoft.com/office/drawing/2014/main" id="{9B21E348-7589-4500-BF70-6751614F9FDF}"/>
              </a:ext>
            </a:extLst>
          </p:cNvPr>
          <p:cNvPicPr>
            <a:picLocks noChangeAspect="1"/>
          </p:cNvPicPr>
          <p:nvPr/>
        </p:nvPicPr>
        <p:blipFill>
          <a:blip r:embed="rId2"/>
          <a:stretch>
            <a:fillRect/>
          </a:stretch>
        </p:blipFill>
        <p:spPr>
          <a:xfrm>
            <a:off x="7712155" y="1622342"/>
            <a:ext cx="3785657" cy="5317724"/>
          </a:xfrm>
          <a:prstGeom prst="rect">
            <a:avLst/>
          </a:prstGeom>
        </p:spPr>
      </p:pic>
      <p:sp>
        <p:nvSpPr>
          <p:cNvPr id="7" name="TekstSylinder 6">
            <a:extLst>
              <a:ext uri="{FF2B5EF4-FFF2-40B4-BE49-F238E27FC236}">
                <a16:creationId xmlns:a16="http://schemas.microsoft.com/office/drawing/2014/main" id="{E5480224-CB23-458B-AEB5-2649B8A0AF56}"/>
              </a:ext>
            </a:extLst>
          </p:cNvPr>
          <p:cNvSpPr txBox="1"/>
          <p:nvPr/>
        </p:nvSpPr>
        <p:spPr>
          <a:xfrm>
            <a:off x="8392291" y="1273393"/>
            <a:ext cx="2493888" cy="461665"/>
          </a:xfrm>
          <a:prstGeom prst="rect">
            <a:avLst/>
          </a:prstGeom>
          <a:noFill/>
        </p:spPr>
        <p:txBody>
          <a:bodyPr wrap="none" rtlCol="0">
            <a:spAutoFit/>
          </a:bodyPr>
          <a:lstStyle/>
          <a:p>
            <a:r>
              <a:rPr lang="nb-NO" sz="2400" b="1" dirty="0">
                <a:solidFill>
                  <a:srgbClr val="002060"/>
                </a:solidFill>
              </a:rPr>
              <a:t>Sorteringsnettverk</a:t>
            </a:r>
          </a:p>
        </p:txBody>
      </p:sp>
    </p:spTree>
    <p:extLst>
      <p:ext uri="{BB962C8B-B14F-4D97-AF65-F5344CB8AC3E}">
        <p14:creationId xmlns:p14="http://schemas.microsoft.com/office/powerpoint/2010/main" val="288421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C53CB8-4A99-4065-A5E0-279C87FB4C81}"/>
              </a:ext>
            </a:extLst>
          </p:cNvPr>
          <p:cNvSpPr>
            <a:spLocks noGrp="1"/>
          </p:cNvSpPr>
          <p:nvPr>
            <p:ph type="title"/>
          </p:nvPr>
        </p:nvSpPr>
        <p:spPr>
          <a:xfrm>
            <a:off x="1143001" y="162597"/>
            <a:ext cx="9905998" cy="1478570"/>
          </a:xfrm>
        </p:spPr>
        <p:txBody>
          <a:bodyPr/>
          <a:lstStyle/>
          <a:p>
            <a:r>
              <a:rPr lang="nb-NO" dirty="0"/>
              <a:t>Magisk feilsøking.</a:t>
            </a:r>
          </a:p>
        </p:txBody>
      </p:sp>
      <p:sp>
        <p:nvSpPr>
          <p:cNvPr id="3" name="Plassholder for innhold 2">
            <a:extLst>
              <a:ext uri="{FF2B5EF4-FFF2-40B4-BE49-F238E27FC236}">
                <a16:creationId xmlns:a16="http://schemas.microsoft.com/office/drawing/2014/main" id="{21437EE8-FA49-49E0-BDDF-660BAC3013E9}"/>
              </a:ext>
            </a:extLst>
          </p:cNvPr>
          <p:cNvSpPr>
            <a:spLocks noGrp="1"/>
          </p:cNvSpPr>
          <p:nvPr>
            <p:ph idx="1"/>
          </p:nvPr>
        </p:nvSpPr>
        <p:spPr>
          <a:xfrm>
            <a:off x="818941" y="1560918"/>
            <a:ext cx="6105174" cy="5058000"/>
          </a:xfrm>
        </p:spPr>
        <p:txBody>
          <a:bodyPr>
            <a:normAutofit/>
          </a:bodyPr>
          <a:lstStyle/>
          <a:p>
            <a:pPr marL="0" indent="0">
              <a:buNone/>
            </a:pPr>
            <a:r>
              <a:rPr lang="nb-NO" sz="2400" dirty="0"/>
              <a:t>Datapunkter består av en samling bits. Det er lett for at det sniker seg inn en 0 der det skal stå en 1 eller omvendt.</a:t>
            </a:r>
          </a:p>
          <a:p>
            <a:pPr marL="0" indent="0">
              <a:buNone/>
            </a:pPr>
            <a:endParaRPr lang="nb-NO" sz="2400" dirty="0"/>
          </a:p>
          <a:p>
            <a:pPr marL="0" indent="0">
              <a:buNone/>
            </a:pPr>
            <a:r>
              <a:rPr lang="nb-NO" sz="2400" dirty="0"/>
              <a:t>Her skal vi se på en aktivitet for å </a:t>
            </a:r>
            <a:r>
              <a:rPr lang="nb-NO" sz="2400" dirty="0" err="1"/>
              <a:t>feilsøke</a:t>
            </a:r>
            <a:r>
              <a:rPr lang="nb-NO" sz="2400" dirty="0"/>
              <a:t> et datasett med bits.</a:t>
            </a:r>
          </a:p>
        </p:txBody>
      </p:sp>
      <p:sp>
        <p:nvSpPr>
          <p:cNvPr id="5" name="Plassholder for lysbildenummer 4">
            <a:extLst>
              <a:ext uri="{FF2B5EF4-FFF2-40B4-BE49-F238E27FC236}">
                <a16:creationId xmlns:a16="http://schemas.microsoft.com/office/drawing/2014/main" id="{9531C5AB-5B09-4531-A9C3-9B65F7EF567B}"/>
              </a:ext>
            </a:extLst>
          </p:cNvPr>
          <p:cNvSpPr>
            <a:spLocks noGrp="1"/>
          </p:cNvSpPr>
          <p:nvPr>
            <p:ph type="sldNum" sz="quarter" idx="12"/>
          </p:nvPr>
        </p:nvSpPr>
        <p:spPr/>
        <p:txBody>
          <a:bodyPr>
            <a:normAutofit/>
          </a:bodyPr>
          <a:lstStyle/>
          <a:p>
            <a:fld id="{D0BEE4E4-E047-6A49-BCB9-4D06E7BA237B}" type="slidenum">
              <a:rPr lang="nb-NO" smtClean="0"/>
              <a:pPr/>
              <a:t>8</a:t>
            </a:fld>
            <a:endParaRPr lang="nb-NO" dirty="0"/>
          </a:p>
        </p:txBody>
      </p:sp>
      <p:sp>
        <p:nvSpPr>
          <p:cNvPr id="7" name="TekstSylinder 6">
            <a:extLst>
              <a:ext uri="{FF2B5EF4-FFF2-40B4-BE49-F238E27FC236}">
                <a16:creationId xmlns:a16="http://schemas.microsoft.com/office/drawing/2014/main" id="{E5480224-CB23-458B-AEB5-2649B8A0AF56}"/>
              </a:ext>
            </a:extLst>
          </p:cNvPr>
          <p:cNvSpPr txBox="1"/>
          <p:nvPr/>
        </p:nvSpPr>
        <p:spPr>
          <a:xfrm>
            <a:off x="8568013" y="4250668"/>
            <a:ext cx="2696572" cy="461665"/>
          </a:xfrm>
          <a:prstGeom prst="rect">
            <a:avLst/>
          </a:prstGeom>
          <a:noFill/>
        </p:spPr>
        <p:txBody>
          <a:bodyPr wrap="none" rtlCol="0">
            <a:spAutoFit/>
          </a:bodyPr>
          <a:lstStyle/>
          <a:p>
            <a:r>
              <a:rPr lang="nb-NO" sz="2400" b="1" dirty="0"/>
              <a:t>Feilsøkingsmagi!</a:t>
            </a:r>
          </a:p>
        </p:txBody>
      </p:sp>
      <p:pic>
        <p:nvPicPr>
          <p:cNvPr id="8" name="Bilde 7">
            <a:extLst>
              <a:ext uri="{FF2B5EF4-FFF2-40B4-BE49-F238E27FC236}">
                <a16:creationId xmlns:a16="http://schemas.microsoft.com/office/drawing/2014/main" id="{5AFB067E-59BF-48C0-927A-DB3E8077C60E}"/>
              </a:ext>
            </a:extLst>
          </p:cNvPr>
          <p:cNvPicPr>
            <a:picLocks noChangeAspect="1"/>
          </p:cNvPicPr>
          <p:nvPr/>
        </p:nvPicPr>
        <p:blipFill>
          <a:blip r:embed="rId2"/>
          <a:stretch>
            <a:fillRect/>
          </a:stretch>
        </p:blipFill>
        <p:spPr>
          <a:xfrm>
            <a:off x="7689632" y="1085351"/>
            <a:ext cx="4197569" cy="2798379"/>
          </a:xfrm>
          <a:prstGeom prst="rect">
            <a:avLst/>
          </a:prstGeom>
        </p:spPr>
      </p:pic>
    </p:spTree>
    <p:extLst>
      <p:ext uri="{BB962C8B-B14F-4D97-AF65-F5344CB8AC3E}">
        <p14:creationId xmlns:p14="http://schemas.microsoft.com/office/powerpoint/2010/main" val="84056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C53CB8-4A99-4065-A5E0-279C87FB4C81}"/>
              </a:ext>
            </a:extLst>
          </p:cNvPr>
          <p:cNvSpPr>
            <a:spLocks noGrp="1"/>
          </p:cNvSpPr>
          <p:nvPr>
            <p:ph type="title"/>
          </p:nvPr>
        </p:nvSpPr>
        <p:spPr/>
        <p:txBody>
          <a:bodyPr/>
          <a:lstStyle/>
          <a:p>
            <a:r>
              <a:rPr lang="nb-NO" dirty="0"/>
              <a:t>Bilder</a:t>
            </a:r>
          </a:p>
        </p:txBody>
      </p:sp>
      <p:sp>
        <p:nvSpPr>
          <p:cNvPr id="3" name="Plassholder for innhold 2">
            <a:extLst>
              <a:ext uri="{FF2B5EF4-FFF2-40B4-BE49-F238E27FC236}">
                <a16:creationId xmlns:a16="http://schemas.microsoft.com/office/drawing/2014/main" id="{21437EE8-FA49-49E0-BDDF-660BAC3013E9}"/>
              </a:ext>
            </a:extLst>
          </p:cNvPr>
          <p:cNvSpPr>
            <a:spLocks noGrp="1"/>
          </p:cNvSpPr>
          <p:nvPr>
            <p:ph idx="1"/>
          </p:nvPr>
        </p:nvSpPr>
        <p:spPr>
          <a:xfrm>
            <a:off x="809976" y="1354730"/>
            <a:ext cx="6105174" cy="5058000"/>
          </a:xfrm>
        </p:spPr>
        <p:txBody>
          <a:bodyPr>
            <a:normAutofit/>
          </a:bodyPr>
          <a:lstStyle/>
          <a:p>
            <a:pPr marL="0" indent="0">
              <a:buNone/>
            </a:pPr>
            <a:r>
              <a:rPr lang="nb-NO" sz="2400" dirty="0"/>
              <a:t>Datamaskinen kan via bits fremstille bilder.</a:t>
            </a:r>
          </a:p>
        </p:txBody>
      </p:sp>
      <p:sp>
        <p:nvSpPr>
          <p:cNvPr id="4" name="Plassholder for bunntekst 3">
            <a:extLst>
              <a:ext uri="{FF2B5EF4-FFF2-40B4-BE49-F238E27FC236}">
                <a16:creationId xmlns:a16="http://schemas.microsoft.com/office/drawing/2014/main" id="{AB1D3CAC-43F6-43F5-8BA0-1D280BB81E5C}"/>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9531C5AB-5B09-4531-A9C3-9B65F7EF567B}"/>
              </a:ext>
            </a:extLst>
          </p:cNvPr>
          <p:cNvSpPr>
            <a:spLocks noGrp="1"/>
          </p:cNvSpPr>
          <p:nvPr>
            <p:ph type="sldNum" sz="quarter" idx="12"/>
          </p:nvPr>
        </p:nvSpPr>
        <p:spPr/>
        <p:txBody>
          <a:bodyPr>
            <a:normAutofit/>
          </a:bodyPr>
          <a:lstStyle/>
          <a:p>
            <a:fld id="{D0BEE4E4-E047-6A49-BCB9-4D06E7BA237B}" type="slidenum">
              <a:rPr lang="nb-NO" smtClean="0"/>
              <a:pPr/>
              <a:t>9</a:t>
            </a:fld>
            <a:endParaRPr lang="nb-NO" dirty="0"/>
          </a:p>
        </p:txBody>
      </p:sp>
      <p:pic>
        <p:nvPicPr>
          <p:cNvPr id="6" name="Bilde 5">
            <a:extLst>
              <a:ext uri="{FF2B5EF4-FFF2-40B4-BE49-F238E27FC236}">
                <a16:creationId xmlns:a16="http://schemas.microsoft.com/office/drawing/2014/main" id="{E030AA05-2544-4903-8E28-AE4E98B0CE0A}"/>
              </a:ext>
            </a:extLst>
          </p:cNvPr>
          <p:cNvPicPr>
            <a:picLocks noChangeAspect="1"/>
          </p:cNvPicPr>
          <p:nvPr/>
        </p:nvPicPr>
        <p:blipFill>
          <a:blip r:embed="rId3"/>
          <a:stretch>
            <a:fillRect/>
          </a:stretch>
        </p:blipFill>
        <p:spPr>
          <a:xfrm>
            <a:off x="9440113" y="4241082"/>
            <a:ext cx="1572904" cy="1566808"/>
          </a:xfrm>
          <a:prstGeom prst="rect">
            <a:avLst/>
          </a:prstGeom>
        </p:spPr>
      </p:pic>
      <p:sp>
        <p:nvSpPr>
          <p:cNvPr id="9" name="TekstSylinder 8">
            <a:extLst>
              <a:ext uri="{FF2B5EF4-FFF2-40B4-BE49-F238E27FC236}">
                <a16:creationId xmlns:a16="http://schemas.microsoft.com/office/drawing/2014/main" id="{3680BC09-451C-49A3-9396-D1885556A735}"/>
              </a:ext>
            </a:extLst>
          </p:cNvPr>
          <p:cNvSpPr txBox="1"/>
          <p:nvPr/>
        </p:nvSpPr>
        <p:spPr>
          <a:xfrm>
            <a:off x="8628993" y="6043398"/>
            <a:ext cx="3332964" cy="400110"/>
          </a:xfrm>
          <a:prstGeom prst="rect">
            <a:avLst/>
          </a:prstGeom>
          <a:noFill/>
        </p:spPr>
        <p:txBody>
          <a:bodyPr wrap="none" rtlCol="0">
            <a:spAutoFit/>
          </a:bodyPr>
          <a:lstStyle/>
          <a:p>
            <a:r>
              <a:rPr lang="nb-NO" sz="2000"/>
              <a:t>Se mer på csunplugged.org</a:t>
            </a:r>
            <a:endParaRPr lang="nb-NO" sz="2000" dirty="0"/>
          </a:p>
        </p:txBody>
      </p:sp>
      <p:pic>
        <p:nvPicPr>
          <p:cNvPr id="10" name="Bilde 9">
            <a:extLst>
              <a:ext uri="{FF2B5EF4-FFF2-40B4-BE49-F238E27FC236}">
                <a16:creationId xmlns:a16="http://schemas.microsoft.com/office/drawing/2014/main" id="{FA5103E7-B7D7-455C-9FE6-6E8C73D312C8}"/>
              </a:ext>
            </a:extLst>
          </p:cNvPr>
          <p:cNvPicPr>
            <a:picLocks noChangeAspect="1"/>
          </p:cNvPicPr>
          <p:nvPr/>
        </p:nvPicPr>
        <p:blipFill>
          <a:blip r:embed="rId4"/>
          <a:stretch>
            <a:fillRect/>
          </a:stretch>
        </p:blipFill>
        <p:spPr>
          <a:xfrm>
            <a:off x="9009132" y="752620"/>
            <a:ext cx="3051761" cy="2676380"/>
          </a:xfrm>
          <a:prstGeom prst="rect">
            <a:avLst/>
          </a:prstGeom>
        </p:spPr>
      </p:pic>
      <p:pic>
        <p:nvPicPr>
          <p:cNvPr id="11" name="Media på Internett 10" title="Image Compression - Making Contact">
            <a:hlinkClick r:id="" action="ppaction://media"/>
            <a:extLst>
              <a:ext uri="{FF2B5EF4-FFF2-40B4-BE49-F238E27FC236}">
                <a16:creationId xmlns:a16="http://schemas.microsoft.com/office/drawing/2014/main" id="{49135EBD-91FF-4A46-B779-882D644DA138}"/>
              </a:ext>
            </a:extLst>
          </p:cNvPr>
          <p:cNvPicPr>
            <a:picLocks noRot="1" noChangeAspect="1"/>
          </p:cNvPicPr>
          <p:nvPr>
            <a:videoFile r:link="rId1"/>
          </p:nvPr>
        </p:nvPicPr>
        <p:blipFill>
          <a:blip r:embed="rId5"/>
          <a:stretch>
            <a:fillRect/>
          </a:stretch>
        </p:blipFill>
        <p:spPr>
          <a:xfrm>
            <a:off x="809976" y="1940122"/>
            <a:ext cx="7895693" cy="4461067"/>
          </a:xfrm>
          <a:prstGeom prst="rect">
            <a:avLst/>
          </a:prstGeom>
        </p:spPr>
      </p:pic>
    </p:spTree>
    <p:extLst>
      <p:ext uri="{BB962C8B-B14F-4D97-AF65-F5344CB8AC3E}">
        <p14:creationId xmlns:p14="http://schemas.microsoft.com/office/powerpoint/2010/main" val="27105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ts">
  <a:themeElements>
    <a:clrScheme name="Krets">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Kret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ets">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578CD6D616AF42A89D447EF2DB7B51" ma:contentTypeVersion="11" ma:contentTypeDescription="Opprett et nytt dokument." ma:contentTypeScope="" ma:versionID="9f102e47e771a9cfc8784718f9716e43">
  <xsd:schema xmlns:xsd="http://www.w3.org/2001/XMLSchema" xmlns:xs="http://www.w3.org/2001/XMLSchema" xmlns:p="http://schemas.microsoft.com/office/2006/metadata/properties" xmlns:ns2="696413b6-2379-46a6-92eb-0fbd28c7699d" xmlns:ns3="d0947247-9380-4de7-bc6e-9ec890a51d80" targetNamespace="http://schemas.microsoft.com/office/2006/metadata/properties" ma:root="true" ma:fieldsID="63bb40b80d42c40fc8f4d8bb905bee0b" ns2:_="" ns3:_="">
    <xsd:import namespace="696413b6-2379-46a6-92eb-0fbd28c7699d"/>
    <xsd:import namespace="d0947247-9380-4de7-bc6e-9ec890a51d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413b6-2379-46a6-92eb-0fbd28c7699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947247-9380-4de7-bc6e-9ec890a51d80"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B92D35-C10F-40B0-9349-B752FF3C7BB4}"/>
</file>

<file path=customXml/itemProps2.xml><?xml version="1.0" encoding="utf-8"?>
<ds:datastoreItem xmlns:ds="http://schemas.openxmlformats.org/officeDocument/2006/customXml" ds:itemID="{0A6A2C8B-F176-41BD-8066-27D779D69370}"/>
</file>

<file path=customXml/itemProps3.xml><?xml version="1.0" encoding="utf-8"?>
<ds:datastoreItem xmlns:ds="http://schemas.openxmlformats.org/officeDocument/2006/customXml" ds:itemID="{AB386E42-25B9-43F3-AE96-2D56A4D0BF5E}"/>
</file>

<file path=docProps/app.xml><?xml version="1.0" encoding="utf-8"?>
<Properties xmlns="http://schemas.openxmlformats.org/officeDocument/2006/extended-properties" xmlns:vt="http://schemas.openxmlformats.org/officeDocument/2006/docPropsVTypes">
  <Template>TM04033919[[fn=Krets]]</Template>
  <TotalTime>285</TotalTime>
  <Words>464</Words>
  <Application>Microsoft Office PowerPoint</Application>
  <PresentationFormat>Widescreen</PresentationFormat>
  <Paragraphs>65</Paragraphs>
  <Slides>9</Slides>
  <Notes>0</Notes>
  <HiddenSlides>0</HiddenSlides>
  <MMClips>1</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Georgia</vt:lpstr>
      <vt:lpstr>Tw Cen MT</vt:lpstr>
      <vt:lpstr>Krets</vt:lpstr>
      <vt:lpstr>Datamaskinmatematikk</vt:lpstr>
      <vt:lpstr>Sesjonens agenda.</vt:lpstr>
      <vt:lpstr>Datamaskinens begrensninger og muligheter.</vt:lpstr>
      <vt:lpstr>Telling</vt:lpstr>
      <vt:lpstr>Kryptering</vt:lpstr>
      <vt:lpstr>Søk og sorter!</vt:lpstr>
      <vt:lpstr>Sorterte datasett gjør søking lettere.</vt:lpstr>
      <vt:lpstr>Magisk feilsøking.</vt:lpstr>
      <vt:lpstr>Bilder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Datamaskinmatematikk</dc:title>
  <dc:creator>Erik Eikeland</dc:creator>
  <cp:lastModifiedBy>Inge Olav Hauge</cp:lastModifiedBy>
  <cp:revision>9</cp:revision>
  <dcterms:created xsi:type="dcterms:W3CDTF">2021-11-04T08:33:04Z</dcterms:created>
  <dcterms:modified xsi:type="dcterms:W3CDTF">2021-11-04T13:19:53Z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0x01010054578CD6D616AF42A89D447EF2DB7B51</vt:lpwstr>
  </property>
</Properties>
</file>